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C7A08-5CAD-7AEB-9396-FE2E12A96EF6}" v="22" dt="2022-03-15T16:20:42.686"/>
    <p1510:client id="{D024FA25-F1FD-4571-B5D3-08D15F36264C}" v="107" dt="2022-03-13T11:10:10.675"/>
    <p1510:client id="{DA88480A-3796-5F49-F1F3-A507063AC1C4}" v="718" dt="2022-03-13T11:40:53.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8" d="100"/>
          <a:sy n="68" d="100"/>
        </p:scale>
        <p:origin x="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greenbelt.blogspot.com/2014/05/this-evil-symbol-of-devil.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hegreenbelt.blogspot.com/2014/05/this-evil-symbol-of-devil.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greenbelt.blogspot.com/2014/05/this-evil-symbol-of-devil.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dinolingo.com/learn-welsh-for-kids" TargetMode="External"/><Relationship Id="rId3" Type="http://schemas.openxmlformats.org/officeDocument/2006/relationships/hyperlink" Target="https://cyw.cymru/en/" TargetMode="External"/><Relationship Id="rId7" Type="http://schemas.openxmlformats.org/officeDocument/2006/relationships/hyperlink" Target="https://www.bbc.co.uk/wales/learning/learnwelsh" TargetMode="External"/><Relationship Id="rId2" Type="http://schemas.openxmlformats.org/officeDocument/2006/relationships/hyperlink" Target="https://www.poridrwystori.org.uk/" TargetMode="External"/><Relationship Id="rId1" Type="http://schemas.openxmlformats.org/officeDocument/2006/relationships/slideLayout" Target="../slideLayouts/slideLayout2.xml"/><Relationship Id="rId6" Type="http://schemas.openxmlformats.org/officeDocument/2006/relationships/hyperlink" Target="https://www.learn-welsh.net" TargetMode="External"/><Relationship Id="rId5" Type="http://schemas.openxmlformats.org/officeDocument/2006/relationships/hyperlink" Target="https://learnwelsh.cymru" TargetMode="External"/><Relationship Id="rId10" Type="http://schemas.openxmlformats.org/officeDocument/2006/relationships/hyperlink" Target="http://thegreenbelt.blogspot.com/2014/05/this-evil-symbol-of-devil.html" TargetMode="External"/><Relationship Id="rId4" Type="http://schemas.openxmlformats.org/officeDocument/2006/relationships/hyperlink" Target="https://libraries.wales/schools/" TargetMode="Externa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thegreenbelt.blogspot.com/2014/05/this-evil-symbol-of-devil.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751" y="1002901"/>
            <a:ext cx="7323527" cy="4567137"/>
          </a:xfrm>
        </p:spPr>
        <p:txBody>
          <a:bodyPr vert="horz" lIns="91440" tIns="45720" rIns="91440" bIns="45720" rtlCol="0" anchor="b">
            <a:noAutofit/>
          </a:bodyPr>
          <a:lstStyle/>
          <a:p>
            <a:pPr algn="l"/>
            <a:r>
              <a:rPr lang="en-US" sz="1800" dirty="0" err="1">
                <a:latin typeface="Comic Sans MS"/>
              </a:rPr>
              <a:t>Cymraeg</a:t>
            </a:r>
            <a:r>
              <a:rPr lang="en-US" sz="1800" dirty="0">
                <a:latin typeface="Comic Sans MS"/>
              </a:rPr>
              <a:t> Campus</a:t>
            </a:r>
            <a:endParaRPr lang="en-US" sz="1800" dirty="0">
              <a:latin typeface="Comic Sans MS"/>
              <a:cs typeface="Calibri Light"/>
            </a:endParaRPr>
          </a:p>
          <a:p>
            <a:pPr algn="l"/>
            <a:endParaRPr lang="en-US" sz="1800" dirty="0">
              <a:latin typeface="Comic Sans MS"/>
              <a:cs typeface="Calibri Light"/>
            </a:endParaRPr>
          </a:p>
          <a:p>
            <a:pPr algn="l"/>
            <a:r>
              <a:rPr lang="en-US" sz="1800" dirty="0" err="1">
                <a:latin typeface="Comic Sans MS"/>
              </a:rPr>
              <a:t>Cymraeg</a:t>
            </a:r>
            <a:r>
              <a:rPr lang="en-US" sz="1800" dirty="0">
                <a:latin typeface="Comic Sans MS"/>
              </a:rPr>
              <a:t> Campus is a charter which consists of three awards; Bronze, Silver and Gold. Each award has ten targets to work towards; </a:t>
            </a:r>
            <a:br>
              <a:rPr lang="en-US" sz="1800" dirty="0">
                <a:latin typeface="Comic Sans MS"/>
              </a:rPr>
            </a:br>
            <a:r>
              <a:rPr lang="en-US" sz="1800" dirty="0">
                <a:latin typeface="Comic Sans MS"/>
              </a:rPr>
              <a:t>Target 1 – Establishing a Welsh ethos.</a:t>
            </a:r>
            <a:br>
              <a:rPr lang="en-US" sz="1800" dirty="0">
                <a:latin typeface="Comic Sans MS"/>
              </a:rPr>
            </a:br>
            <a:r>
              <a:rPr lang="en-US" sz="1800" dirty="0">
                <a:latin typeface="Comic Sans MS"/>
              </a:rPr>
              <a:t>Target 2 – The advantages of learning Welsh.</a:t>
            </a:r>
            <a:endParaRPr lang="en-US" sz="1800" dirty="0">
              <a:latin typeface="Comic Sans MS"/>
              <a:cs typeface="Calibri Light"/>
            </a:endParaRPr>
          </a:p>
          <a:p>
            <a:pPr algn="l"/>
            <a:r>
              <a:rPr lang="en-US" sz="1800" dirty="0">
                <a:latin typeface="Comic Sans MS"/>
              </a:rPr>
              <a:t>Target 3 - The use of incidental Welsh in the classroom.</a:t>
            </a:r>
            <a:endParaRPr lang="en-US" sz="1800" dirty="0">
              <a:latin typeface="Comic Sans MS"/>
              <a:cs typeface="Calibri Light"/>
            </a:endParaRPr>
          </a:p>
          <a:p>
            <a:pPr algn="l"/>
            <a:r>
              <a:rPr lang="en-US" sz="1800" dirty="0">
                <a:latin typeface="Comic Sans MS"/>
              </a:rPr>
              <a:t>Target 4 – The use of incidental Welsh outside of the classroom.</a:t>
            </a:r>
            <a:endParaRPr lang="en-US" sz="1800" dirty="0">
              <a:latin typeface="Comic Sans MS"/>
              <a:cs typeface="Calibri Light"/>
            </a:endParaRPr>
          </a:p>
          <a:p>
            <a:pPr algn="l"/>
            <a:r>
              <a:rPr lang="en-US" sz="1800" dirty="0">
                <a:latin typeface="Comic Sans MS"/>
              </a:rPr>
              <a:t>Target 5 – Welsh in assemblies.</a:t>
            </a:r>
            <a:endParaRPr lang="en-US" sz="1800" dirty="0">
              <a:latin typeface="Comic Sans MS"/>
              <a:cs typeface="Calibri Light"/>
            </a:endParaRPr>
          </a:p>
          <a:p>
            <a:pPr algn="l"/>
            <a:r>
              <a:rPr lang="en-US" sz="1800" dirty="0">
                <a:latin typeface="Comic Sans MS"/>
              </a:rPr>
              <a:t>Target 6 – Apps and Websites to enhance learning and enjoyment.</a:t>
            </a:r>
            <a:endParaRPr lang="en-US" sz="1800" dirty="0">
              <a:latin typeface="Comic Sans MS"/>
              <a:cs typeface="Calibri Light"/>
            </a:endParaRPr>
          </a:p>
          <a:p>
            <a:pPr algn="l"/>
            <a:r>
              <a:rPr lang="en-US" sz="1800" dirty="0">
                <a:latin typeface="Comic Sans MS"/>
              </a:rPr>
              <a:t>Target 7 – Enrichment activities.</a:t>
            </a:r>
            <a:endParaRPr lang="en-US" sz="1800" dirty="0">
              <a:latin typeface="Comic Sans MS"/>
              <a:cs typeface="Calibri Light"/>
            </a:endParaRPr>
          </a:p>
          <a:p>
            <a:pPr algn="l"/>
            <a:r>
              <a:rPr lang="en-US" sz="1800" dirty="0">
                <a:latin typeface="Comic Sans MS"/>
              </a:rPr>
              <a:t>Target 8 – Developing reading.</a:t>
            </a:r>
            <a:endParaRPr lang="en-US" sz="1800" dirty="0">
              <a:latin typeface="Comic Sans MS"/>
              <a:cs typeface="Calibri Light"/>
            </a:endParaRPr>
          </a:p>
          <a:p>
            <a:pPr algn="l"/>
            <a:r>
              <a:rPr lang="en-US" sz="1800" dirty="0">
                <a:latin typeface="Comic Sans MS"/>
              </a:rPr>
              <a:t>Target 9 – Welsh across the Curriculum.</a:t>
            </a:r>
            <a:endParaRPr lang="en-US" sz="1800" dirty="0">
              <a:latin typeface="Comic Sans MS"/>
              <a:cs typeface="Calibri Light"/>
            </a:endParaRPr>
          </a:p>
          <a:p>
            <a:pPr algn="l"/>
            <a:r>
              <a:rPr lang="en-US" sz="1800" dirty="0">
                <a:latin typeface="Comic Sans MS"/>
              </a:rPr>
              <a:t>Target 10 - A positive attitude.</a:t>
            </a:r>
            <a:endParaRPr lang="en-US" sz="1800" dirty="0">
              <a:latin typeface="Comic Sans MS"/>
              <a:cs typeface="Calibri Light"/>
            </a:endParaRPr>
          </a:p>
          <a:p>
            <a:pPr algn="l"/>
            <a:endParaRPr lang="en-US" sz="1400"/>
          </a:p>
          <a:p>
            <a:pPr algn="l"/>
            <a:endParaRPr lang="en-US" sz="1400"/>
          </a:p>
        </p:txBody>
      </p:sp>
      <p:pic>
        <p:nvPicPr>
          <p:cNvPr id="6" name="Picture 6" descr="A picture containing sky, outdoor, flag, cloudy&#10;&#10;Description automatically generated">
            <a:extLst>
              <a:ext uri="{FF2B5EF4-FFF2-40B4-BE49-F238E27FC236}">
                <a16:creationId xmlns:a16="http://schemas.microsoft.com/office/drawing/2014/main" id="{FF8AEF42-C8D8-42EA-8D76-EFD2C8A3FE9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414" r="14548" b="-1"/>
          <a:stretch/>
        </p:blipFill>
        <p:spPr>
          <a:xfrm>
            <a:off x="6818686" y="10"/>
            <a:ext cx="53733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outdoor, flag, cloudy&#10;&#10;Description automatically generated">
            <a:extLst>
              <a:ext uri="{FF2B5EF4-FFF2-40B4-BE49-F238E27FC236}">
                <a16:creationId xmlns:a16="http://schemas.microsoft.com/office/drawing/2014/main" id="{311E5259-A615-4281-8ADF-F13AAEDB4AF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666" r="1380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28D32BF-CAF8-4F58-9AEC-90A08B0D311E}"/>
              </a:ext>
            </a:extLst>
          </p:cNvPr>
          <p:cNvSpPr>
            <a:spLocks noGrp="1"/>
          </p:cNvSpPr>
          <p:nvPr>
            <p:ph idx="1"/>
          </p:nvPr>
        </p:nvSpPr>
        <p:spPr>
          <a:xfrm>
            <a:off x="6096845" y="909939"/>
            <a:ext cx="5860802" cy="5036986"/>
          </a:xfrm>
        </p:spPr>
        <p:txBody>
          <a:bodyPr vert="horz" lIns="91440" tIns="45720" rIns="91440" bIns="45720" rtlCol="0" anchor="t">
            <a:noAutofit/>
          </a:bodyPr>
          <a:lstStyle/>
          <a:p>
            <a:pPr>
              <a:spcBef>
                <a:spcPct val="0"/>
              </a:spcBef>
            </a:pPr>
            <a:r>
              <a:rPr lang="en-US" sz="1800" dirty="0">
                <a:latin typeface="Comic Sans MS"/>
              </a:rPr>
              <a:t>The main aim of the Charter is</a:t>
            </a:r>
            <a:r>
              <a:rPr lang="en-US" sz="1800" dirty="0">
                <a:latin typeface="Comic Sans MS"/>
                <a:cs typeface="Calibri Light"/>
              </a:rPr>
              <a:t> to stimulate a strong Welsh ethos and provide a range of enriching activities that encourage the children to enjoy learning Welsh. Children in all classes experience a wide range of activities across the curriculum and are exposed to the Welsh Language throughout the day both in the classroom and around the school. We successfully received the Bronze Award in October 2019 and we are now working towards the Silver Award. </a:t>
            </a:r>
            <a:endParaRPr lang="en-US" sz="1800" dirty="0">
              <a:latin typeface="Comic Sans MS"/>
              <a:ea typeface="+mn-lt"/>
              <a:cs typeface="+mn-lt"/>
            </a:endParaRPr>
          </a:p>
          <a:p>
            <a:pPr>
              <a:spcBef>
                <a:spcPct val="0"/>
              </a:spcBef>
            </a:pPr>
            <a:endParaRPr lang="en-US" sz="1800" dirty="0">
              <a:latin typeface="Comic Sans MS"/>
              <a:ea typeface="+mn-lt"/>
              <a:cs typeface="+mn-lt"/>
            </a:endParaRPr>
          </a:p>
          <a:p>
            <a:pPr>
              <a:spcBef>
                <a:spcPct val="0"/>
              </a:spcBef>
            </a:pPr>
            <a:r>
              <a:rPr lang="en-US" sz="1800" dirty="0">
                <a:latin typeface="Comic Sans MS"/>
                <a:cs typeface="Calibri Light"/>
              </a:rPr>
              <a:t>The </a:t>
            </a:r>
            <a:r>
              <a:rPr lang="en-US" sz="1800" dirty="0" err="1">
                <a:latin typeface="Comic Sans MS"/>
                <a:cs typeface="Calibri Light"/>
              </a:rPr>
              <a:t>Criw</a:t>
            </a:r>
            <a:r>
              <a:rPr lang="en-US" sz="1800" dirty="0">
                <a:latin typeface="Comic Sans MS"/>
                <a:cs typeface="Calibri Light"/>
              </a:rPr>
              <a:t> </a:t>
            </a:r>
            <a:r>
              <a:rPr lang="en-US" sz="1800" dirty="0" err="1">
                <a:latin typeface="Comic Sans MS"/>
                <a:cs typeface="Calibri Light"/>
              </a:rPr>
              <a:t>Cymraeg</a:t>
            </a:r>
            <a:r>
              <a:rPr lang="en-US" sz="1800" dirty="0">
                <a:latin typeface="Comic Sans MS"/>
                <a:cs typeface="Calibri Light"/>
              </a:rPr>
              <a:t> is a group of children who were elected from Year 1 to Year 6, who meet regularly to discuss progress of </a:t>
            </a:r>
            <a:r>
              <a:rPr lang="en-US" sz="1800" dirty="0" err="1">
                <a:latin typeface="Comic Sans MS"/>
                <a:cs typeface="Calibri Light"/>
              </a:rPr>
              <a:t>Cymraeg</a:t>
            </a:r>
            <a:r>
              <a:rPr lang="en-US" sz="1800" dirty="0">
                <a:latin typeface="Comic Sans MS"/>
                <a:cs typeface="Calibri Light"/>
              </a:rPr>
              <a:t> Campus and have many responsibilities such as awarding </a:t>
            </a:r>
            <a:r>
              <a:rPr lang="en-US" sz="1800" dirty="0" err="1">
                <a:latin typeface="Comic Sans MS"/>
                <a:cs typeface="Calibri Light"/>
              </a:rPr>
              <a:t>tocynnau</a:t>
            </a:r>
            <a:r>
              <a:rPr lang="en-US" sz="1800" dirty="0">
                <a:latin typeface="Comic Sans MS"/>
                <a:cs typeface="Calibri Light"/>
              </a:rPr>
              <a:t> </a:t>
            </a:r>
            <a:r>
              <a:rPr lang="en-US" sz="1800" dirty="0" err="1">
                <a:latin typeface="Comic Sans MS"/>
                <a:cs typeface="Calibri Light"/>
              </a:rPr>
              <a:t>iaith</a:t>
            </a:r>
            <a:r>
              <a:rPr lang="en-US" sz="1800" dirty="0">
                <a:latin typeface="Comic Sans MS"/>
                <a:cs typeface="Calibri Light"/>
              </a:rPr>
              <a:t>, choosing phrase of the week, holding meetings, updating the weekly school newsletter, planning and preparing activities, etc. </a:t>
            </a:r>
            <a:endParaRPr lang="en-US" sz="1800" dirty="0">
              <a:latin typeface="Comic Sans MS"/>
              <a:ea typeface="+mn-lt"/>
              <a:cs typeface="+mn-lt"/>
            </a:endParaRPr>
          </a:p>
          <a:p>
            <a:endParaRPr lang="en-US" sz="1400">
              <a:cs typeface="Calibri"/>
            </a:endParaRPr>
          </a:p>
        </p:txBody>
      </p:sp>
    </p:spTree>
    <p:extLst>
      <p:ext uri="{BB962C8B-B14F-4D97-AF65-F5344CB8AC3E}">
        <p14:creationId xmlns:p14="http://schemas.microsoft.com/office/powerpoint/2010/main" val="416692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3D3CB-535C-4A95-A589-D69B27841623}"/>
              </a:ext>
            </a:extLst>
          </p:cNvPr>
          <p:cNvSpPr>
            <a:spLocks noGrp="1"/>
          </p:cNvSpPr>
          <p:nvPr>
            <p:ph idx="1"/>
          </p:nvPr>
        </p:nvSpPr>
        <p:spPr>
          <a:xfrm>
            <a:off x="234351" y="215361"/>
            <a:ext cx="2478658" cy="541338"/>
          </a:xfrm>
        </p:spPr>
        <p:txBody>
          <a:bodyPr vert="horz" lIns="91440" tIns="45720" rIns="91440" bIns="45720" rtlCol="0" anchor="t">
            <a:normAutofit/>
          </a:bodyPr>
          <a:lstStyle/>
          <a:p>
            <a:pPr marL="0" indent="0">
              <a:buNone/>
            </a:pPr>
            <a:r>
              <a:rPr lang="en-US" sz="1800" dirty="0">
                <a:latin typeface="Comic Sans MS"/>
                <a:cs typeface="Calibri"/>
              </a:rPr>
              <a:t>Apps that we use;</a:t>
            </a:r>
            <a:endParaRPr lang="en-US" sz="1800">
              <a:latin typeface="Comic Sans MS"/>
            </a:endParaRPr>
          </a:p>
          <a:p>
            <a:pPr marL="0" indent="0">
              <a:buNone/>
            </a:pPr>
            <a:endParaRPr lang="en-US">
              <a:cs typeface="Calibri"/>
            </a:endParaRPr>
          </a:p>
        </p:txBody>
      </p:sp>
      <p:pic>
        <p:nvPicPr>
          <p:cNvPr id="5" name="Picture 6" descr="A picture containing sky, outdoor, flag, cloudy&#10;&#10;Description automatically generated">
            <a:extLst>
              <a:ext uri="{FF2B5EF4-FFF2-40B4-BE49-F238E27FC236}">
                <a16:creationId xmlns:a16="http://schemas.microsoft.com/office/drawing/2014/main" id="{FF6035B5-71C4-4041-A53E-FDFFC26C3A6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414" r="14548" b="-1"/>
          <a:stretch/>
        </p:blipFill>
        <p:spPr>
          <a:xfrm>
            <a:off x="6818686" y="10"/>
            <a:ext cx="53733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966E5279-A74C-4A80-946B-144EE4E67ED9}"/>
              </a:ext>
            </a:extLst>
          </p:cNvPr>
          <p:cNvSpPr txBox="1"/>
          <p:nvPr/>
        </p:nvSpPr>
        <p:spPr>
          <a:xfrm>
            <a:off x="1072551" y="25821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7" name="Picture 7" descr="Logo, company name&#10;&#10;Description automatically generated">
            <a:extLst>
              <a:ext uri="{FF2B5EF4-FFF2-40B4-BE49-F238E27FC236}">
                <a16:creationId xmlns:a16="http://schemas.microsoft.com/office/drawing/2014/main" id="{142199D7-A39F-4547-9D83-D0B36B98C530}"/>
              </a:ext>
            </a:extLst>
          </p:cNvPr>
          <p:cNvPicPr>
            <a:picLocks noChangeAspect="1"/>
          </p:cNvPicPr>
          <p:nvPr/>
        </p:nvPicPr>
        <p:blipFill rotWithShape="1">
          <a:blip r:embed="rId4"/>
          <a:srcRect t="4513" r="-1007" b="5073"/>
          <a:stretch/>
        </p:blipFill>
        <p:spPr>
          <a:xfrm>
            <a:off x="1288211" y="569690"/>
            <a:ext cx="4813513" cy="6073263"/>
          </a:xfrm>
          <a:prstGeom prst="rect">
            <a:avLst/>
          </a:prstGeom>
        </p:spPr>
      </p:pic>
    </p:spTree>
    <p:extLst>
      <p:ext uri="{BB962C8B-B14F-4D97-AF65-F5344CB8AC3E}">
        <p14:creationId xmlns:p14="http://schemas.microsoft.com/office/powerpoint/2010/main" val="310921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A7E151-54C2-4A67-BCA3-68C1B492D551}"/>
              </a:ext>
            </a:extLst>
          </p:cNvPr>
          <p:cNvSpPr txBox="1"/>
          <p:nvPr/>
        </p:nvSpPr>
        <p:spPr>
          <a:xfrm>
            <a:off x="6219646" y="1072551"/>
            <a:ext cx="569055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cs typeface="Calibri"/>
              </a:rPr>
              <a:t>Websites that we use;</a:t>
            </a:r>
          </a:p>
          <a:p>
            <a:r>
              <a:rPr lang="en-US" b="1" dirty="0">
                <a:solidFill>
                  <a:schemeClr val="accent1"/>
                </a:solidFill>
                <a:latin typeface="Comic Sans MS"/>
                <a:ea typeface="+mn-lt"/>
                <a:cs typeface="+mn-lt"/>
                <a:hlinkClick r:id="rId2">
                  <a:extLst>
                    <a:ext uri="{A12FA001-AC4F-418D-AE19-62706E023703}">
                      <ahyp:hlinkClr xmlns:ahyp="http://schemas.microsoft.com/office/drawing/2018/hyperlinkcolor" val="tx"/>
                    </a:ext>
                  </a:extLst>
                </a:hlinkClick>
              </a:rPr>
              <a:t>https://www.poridrwystori.org.uk/</a:t>
            </a:r>
            <a:endParaRPr lang="en-US" b="1" dirty="0">
              <a:solidFill>
                <a:schemeClr val="accent1"/>
              </a:solidFill>
              <a:latin typeface="Comic Sans MS"/>
              <a:ea typeface="+mn-lt"/>
              <a:cs typeface="+mn-lt"/>
            </a:endParaRPr>
          </a:p>
          <a:p>
            <a:br>
              <a:rPr lang="en-US" b="1" dirty="0">
                <a:latin typeface="Comic Sans MS"/>
                <a:ea typeface="+mn-lt"/>
                <a:cs typeface="+mn-lt"/>
              </a:rPr>
            </a:br>
            <a:r>
              <a:rPr lang="en-US" b="1" dirty="0">
                <a:solidFill>
                  <a:schemeClr val="accent1"/>
                </a:solidFill>
                <a:latin typeface="Comic Sans MS"/>
                <a:ea typeface="+mn-lt"/>
                <a:cs typeface="+mn-lt"/>
                <a:hlinkClick r:id="rId3">
                  <a:extLst>
                    <a:ext uri="{A12FA001-AC4F-418D-AE19-62706E023703}">
                      <ahyp:hlinkClr xmlns:ahyp="http://schemas.microsoft.com/office/drawing/2018/hyperlinkcolor" val="tx"/>
                    </a:ext>
                  </a:extLst>
                </a:hlinkClick>
              </a:rPr>
              <a:t>http://www.s4c.cymru/cyw</a:t>
            </a:r>
            <a:endParaRPr lang="en-US" b="1">
              <a:solidFill>
                <a:schemeClr val="accent1"/>
              </a:solidFill>
              <a:latin typeface="Comic Sans MS"/>
              <a:ea typeface="+mn-lt"/>
              <a:cs typeface="+mn-lt"/>
            </a:endParaRPr>
          </a:p>
          <a:p>
            <a:br>
              <a:rPr lang="en-US" b="1" dirty="0">
                <a:latin typeface="Comic Sans MS"/>
                <a:ea typeface="+mn-lt"/>
                <a:cs typeface="+mn-lt"/>
              </a:rPr>
            </a:br>
            <a:r>
              <a:rPr lang="en-US" b="1" dirty="0">
                <a:solidFill>
                  <a:schemeClr val="accent1"/>
                </a:solidFill>
                <a:latin typeface="Comic Sans MS"/>
                <a:ea typeface="+mn-lt"/>
                <a:cs typeface="+mn-lt"/>
                <a:hlinkClick r:id="rId4">
                  <a:extLst>
                    <a:ext uri="{A12FA001-AC4F-418D-AE19-62706E023703}">
                      <ahyp:hlinkClr xmlns:ahyp="http://schemas.microsoft.com/office/drawing/2018/hyperlinkcolor" val="tx"/>
                    </a:ext>
                  </a:extLst>
                </a:hlinkClick>
              </a:rPr>
              <a:t>https://libraries.wales/schools/</a:t>
            </a:r>
            <a:endParaRPr lang="en-US" b="1">
              <a:solidFill>
                <a:schemeClr val="accent1"/>
              </a:solidFill>
              <a:latin typeface="Comic Sans MS"/>
              <a:ea typeface="+mn-lt"/>
              <a:cs typeface="+mn-lt"/>
            </a:endParaRPr>
          </a:p>
          <a:p>
            <a:endParaRPr lang="en-US" b="1" dirty="0">
              <a:solidFill>
                <a:schemeClr val="accent1"/>
              </a:solidFill>
              <a:latin typeface="Comic Sans MS"/>
              <a:ea typeface="+mn-lt"/>
              <a:cs typeface="+mn-lt"/>
            </a:endParaRPr>
          </a:p>
          <a:p>
            <a:r>
              <a:rPr lang="en-US" b="1" dirty="0">
                <a:solidFill>
                  <a:schemeClr val="accent1"/>
                </a:solidFill>
                <a:latin typeface="Comic Sans MS"/>
                <a:ea typeface="+mn-lt"/>
                <a:cs typeface="+mn-lt"/>
                <a:hlinkClick r:id="rId5">
                  <a:extLst>
                    <a:ext uri="{A12FA001-AC4F-418D-AE19-62706E023703}">
                      <ahyp:hlinkClr xmlns:ahyp="http://schemas.microsoft.com/office/drawing/2018/hyperlinkcolor" val="tx"/>
                    </a:ext>
                  </a:extLst>
                </a:hlinkClick>
              </a:rPr>
              <a:t>https://learnwelsh.cymru</a:t>
            </a:r>
            <a:endParaRPr lang="en-US" b="1" dirty="0">
              <a:solidFill>
                <a:schemeClr val="accent1"/>
              </a:solidFill>
              <a:latin typeface="Comic Sans MS"/>
              <a:ea typeface="+mn-lt"/>
              <a:cs typeface="+mn-lt"/>
            </a:endParaRPr>
          </a:p>
          <a:p>
            <a:endParaRPr lang="en-US" b="1" dirty="0">
              <a:solidFill>
                <a:schemeClr val="accent1"/>
              </a:solidFill>
              <a:latin typeface="Comic Sans MS"/>
              <a:ea typeface="+mn-lt"/>
              <a:cs typeface="+mn-lt"/>
            </a:endParaRPr>
          </a:p>
          <a:p>
            <a:r>
              <a:rPr lang="en-US" b="1" dirty="0">
                <a:solidFill>
                  <a:schemeClr val="accent1"/>
                </a:solidFill>
                <a:latin typeface="Comic Sans MS"/>
                <a:ea typeface="+mn-lt"/>
                <a:cs typeface="+mn-lt"/>
                <a:hlinkClick r:id="rId6">
                  <a:extLst>
                    <a:ext uri="{A12FA001-AC4F-418D-AE19-62706E023703}">
                      <ahyp:hlinkClr xmlns:ahyp="http://schemas.microsoft.com/office/drawing/2018/hyperlinkcolor" val="tx"/>
                    </a:ext>
                  </a:extLst>
                </a:hlinkClick>
              </a:rPr>
              <a:t>https://www.learn-welsh.net</a:t>
            </a:r>
            <a:endParaRPr lang="en-US" b="1" dirty="0">
              <a:solidFill>
                <a:schemeClr val="accent1"/>
              </a:solidFill>
              <a:latin typeface="Comic Sans MS"/>
              <a:ea typeface="+mn-lt"/>
              <a:cs typeface="+mn-lt"/>
            </a:endParaRPr>
          </a:p>
          <a:p>
            <a:endParaRPr lang="en-US" b="1" dirty="0">
              <a:solidFill>
                <a:schemeClr val="accent1"/>
              </a:solidFill>
              <a:latin typeface="Comic Sans MS"/>
              <a:ea typeface="+mn-lt"/>
              <a:cs typeface="+mn-lt"/>
            </a:endParaRPr>
          </a:p>
          <a:p>
            <a:r>
              <a:rPr lang="en-US" b="1" dirty="0">
                <a:solidFill>
                  <a:schemeClr val="accent1"/>
                </a:solidFill>
                <a:latin typeface="Comic Sans MS"/>
                <a:ea typeface="+mn-lt"/>
                <a:cs typeface="+mn-lt"/>
                <a:hlinkClick r:id="rId7">
                  <a:extLst>
                    <a:ext uri="{A12FA001-AC4F-418D-AE19-62706E023703}">
                      <ahyp:hlinkClr xmlns:ahyp="http://schemas.microsoft.com/office/drawing/2018/hyperlinkcolor" val="tx"/>
                    </a:ext>
                  </a:extLst>
                </a:hlinkClick>
              </a:rPr>
              <a:t>https://www.bbc.co.uk/wales/learning/learnwelsh</a:t>
            </a:r>
            <a:endParaRPr lang="en-US">
              <a:solidFill>
                <a:schemeClr val="accent1"/>
              </a:solidFill>
              <a:latin typeface="Calibri" panose="020F0502020204030204"/>
              <a:ea typeface="+mn-lt"/>
              <a:cs typeface="+mn-lt"/>
            </a:endParaRPr>
          </a:p>
          <a:p>
            <a:br>
              <a:rPr lang="en-US" b="1" dirty="0">
                <a:latin typeface="Comic Sans MS"/>
                <a:ea typeface="+mn-lt"/>
                <a:cs typeface="+mn-lt"/>
              </a:rPr>
            </a:br>
            <a:r>
              <a:rPr lang="en-US" b="1" dirty="0">
                <a:solidFill>
                  <a:schemeClr val="accent1"/>
                </a:solidFill>
                <a:latin typeface="Comic Sans MS"/>
                <a:ea typeface="+mn-lt"/>
                <a:cs typeface="+mn-lt"/>
                <a:hlinkClick r:id="rId8">
                  <a:extLst>
                    <a:ext uri="{A12FA001-AC4F-418D-AE19-62706E023703}">
                      <ahyp:hlinkClr xmlns:ahyp="http://schemas.microsoft.com/office/drawing/2018/hyperlinkcolor" val="tx"/>
                    </a:ext>
                  </a:extLst>
                </a:hlinkClick>
              </a:rPr>
              <a:t>https://dinolingo.com/learn-welsh-for-kids</a:t>
            </a:r>
            <a:endParaRPr lang="en-US">
              <a:solidFill>
                <a:schemeClr val="accent1"/>
              </a:solidFill>
              <a:latin typeface="Calibri" panose="020F0502020204030204"/>
              <a:ea typeface="+mn-lt"/>
              <a:cs typeface="+mn-lt"/>
            </a:endParaRPr>
          </a:p>
          <a:p>
            <a:br>
              <a:rPr lang="en-US" b="1" dirty="0">
                <a:latin typeface="Comic Sans MS"/>
                <a:ea typeface="+mn-lt"/>
                <a:cs typeface="+mn-lt"/>
              </a:rPr>
            </a:br>
            <a:endParaRPr lang="en-US">
              <a:ea typeface="+mn-lt"/>
              <a:cs typeface="+mn-lt"/>
            </a:endParaRPr>
          </a:p>
          <a:p>
            <a:br>
              <a:rPr lang="en-US" dirty="0">
                <a:ea typeface="+mn-lt"/>
                <a:cs typeface="+mn-lt"/>
              </a:rPr>
            </a:br>
            <a:endParaRPr lang="en-US" dirty="0">
              <a:ea typeface="+mn-lt"/>
              <a:cs typeface="+mn-lt"/>
            </a:endParaRPr>
          </a:p>
        </p:txBody>
      </p:sp>
      <p:sp>
        <p:nvSpPr>
          <p:cNvPr id="7" name="Content Placeholder 6">
            <a:extLst>
              <a:ext uri="{FF2B5EF4-FFF2-40B4-BE49-F238E27FC236}">
                <a16:creationId xmlns:a16="http://schemas.microsoft.com/office/drawing/2014/main" id="{25D89E20-CCDA-4E77-9523-8F4C4C4203DA}"/>
              </a:ext>
            </a:extLst>
          </p:cNvPr>
          <p:cNvSpPr>
            <a:spLocks noGrp="1"/>
          </p:cNvSpPr>
          <p:nvPr>
            <p:ph idx="1"/>
          </p:nvPr>
        </p:nvSpPr>
        <p:spPr>
          <a:xfrm>
            <a:off x="838200" y="1825625"/>
            <a:ext cx="5440393" cy="4351338"/>
          </a:xfrm>
        </p:spPr>
        <p:txBody>
          <a:bodyPr/>
          <a:lstStyle/>
          <a:p>
            <a:endParaRPr lang="en-US"/>
          </a:p>
        </p:txBody>
      </p:sp>
      <p:pic>
        <p:nvPicPr>
          <p:cNvPr id="9" name="Picture 4" descr="A picture containing sky, outdoor, flag, cloudy&#10;&#10;Description automatically generated">
            <a:extLst>
              <a:ext uri="{FF2B5EF4-FFF2-40B4-BE49-F238E27FC236}">
                <a16:creationId xmlns:a16="http://schemas.microsoft.com/office/drawing/2014/main" id="{82D574B6-6E4D-43E8-BAA4-59DE482C730D}"/>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26666" r="13800" b="-1"/>
          <a:stretch/>
        </p:blipFill>
        <p:spPr>
          <a:xfrm>
            <a:off x="-14357"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158958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5B1090-86B5-4627-9994-5CEA1E963EC7}"/>
              </a:ext>
            </a:extLst>
          </p:cNvPr>
          <p:cNvSpPr txBox="1"/>
          <p:nvPr/>
        </p:nvSpPr>
        <p:spPr>
          <a:xfrm>
            <a:off x="368061" y="497457"/>
            <a:ext cx="59924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cs typeface="Calibri"/>
              </a:rPr>
              <a:t>Here are some phrases we use at Ysgol </a:t>
            </a:r>
            <a:r>
              <a:rPr lang="en-US" dirty="0" err="1">
                <a:latin typeface="Comic Sans MS"/>
                <a:ea typeface="+mn-lt"/>
                <a:cs typeface="+mn-lt"/>
              </a:rPr>
              <a:t>Tŷ</a:t>
            </a:r>
            <a:r>
              <a:rPr lang="en-US" dirty="0">
                <a:latin typeface="Comic Sans MS"/>
                <a:ea typeface="+mn-lt"/>
                <a:cs typeface="+mn-lt"/>
              </a:rPr>
              <a:t> </a:t>
            </a:r>
            <a:r>
              <a:rPr lang="en-US" dirty="0" err="1">
                <a:latin typeface="Comic Sans MS"/>
                <a:cs typeface="Calibri"/>
              </a:rPr>
              <a:t>Ffynnon</a:t>
            </a:r>
            <a:r>
              <a:rPr lang="en-US" dirty="0">
                <a:latin typeface="Comic Sans MS"/>
                <a:cs typeface="Calibri"/>
              </a:rPr>
              <a:t>....</a:t>
            </a:r>
          </a:p>
        </p:txBody>
      </p:sp>
      <p:sp>
        <p:nvSpPr>
          <p:cNvPr id="7" name="TextBox 6">
            <a:extLst>
              <a:ext uri="{FF2B5EF4-FFF2-40B4-BE49-F238E27FC236}">
                <a16:creationId xmlns:a16="http://schemas.microsoft.com/office/drawing/2014/main" id="{0EE0F830-240C-4BB0-9EF4-82AB6C283CFE}"/>
              </a:ext>
            </a:extLst>
          </p:cNvPr>
          <p:cNvSpPr txBox="1"/>
          <p:nvPr/>
        </p:nvSpPr>
        <p:spPr>
          <a:xfrm>
            <a:off x="309652" y="107165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omic Sans MS"/>
                <a:cs typeface="Calibri"/>
              </a:rPr>
              <a:t>Eisteddwch</a:t>
            </a:r>
            <a:r>
              <a:rPr lang="en-US" dirty="0">
                <a:latin typeface="Comic Sans MS"/>
                <a:cs typeface="Calibri"/>
              </a:rPr>
              <a:t> – Sit</a:t>
            </a:r>
          </a:p>
          <a:p>
            <a:r>
              <a:rPr lang="en-US" dirty="0" err="1">
                <a:latin typeface="Comic Sans MS"/>
                <a:cs typeface="Calibri"/>
              </a:rPr>
              <a:t>Sefwch</a:t>
            </a:r>
            <a:r>
              <a:rPr lang="en-US" dirty="0">
                <a:latin typeface="Comic Sans MS"/>
                <a:cs typeface="Calibri"/>
              </a:rPr>
              <a:t> – Stand</a:t>
            </a:r>
          </a:p>
          <a:p>
            <a:r>
              <a:rPr lang="en-US" dirty="0" err="1">
                <a:latin typeface="Comic Sans MS"/>
                <a:cs typeface="Calibri"/>
              </a:rPr>
              <a:t>Ewch</a:t>
            </a:r>
            <a:r>
              <a:rPr lang="en-US" dirty="0">
                <a:latin typeface="Comic Sans MS"/>
                <a:cs typeface="Calibri"/>
              </a:rPr>
              <a:t> – Go</a:t>
            </a:r>
          </a:p>
          <a:p>
            <a:r>
              <a:rPr lang="en-US" dirty="0" err="1">
                <a:latin typeface="Comic Sans MS"/>
                <a:cs typeface="Calibri"/>
              </a:rPr>
              <a:t>Dewch</a:t>
            </a:r>
            <a:r>
              <a:rPr lang="en-US" dirty="0">
                <a:latin typeface="Comic Sans MS"/>
                <a:cs typeface="Calibri"/>
              </a:rPr>
              <a:t> - Come</a:t>
            </a:r>
          </a:p>
        </p:txBody>
      </p:sp>
      <p:sp>
        <p:nvSpPr>
          <p:cNvPr id="8" name="TextBox 7">
            <a:extLst>
              <a:ext uri="{FF2B5EF4-FFF2-40B4-BE49-F238E27FC236}">
                <a16:creationId xmlns:a16="http://schemas.microsoft.com/office/drawing/2014/main" id="{0199AFF4-53D2-4DE3-91BF-9866E68F677B}"/>
              </a:ext>
            </a:extLst>
          </p:cNvPr>
          <p:cNvSpPr txBox="1"/>
          <p:nvPr/>
        </p:nvSpPr>
        <p:spPr>
          <a:xfrm>
            <a:off x="3313622" y="1070754"/>
            <a:ext cx="33470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cs typeface="Calibri"/>
              </a:rPr>
              <a:t>Bore da – Good morning</a:t>
            </a:r>
          </a:p>
          <a:p>
            <a:r>
              <a:rPr lang="en-US" dirty="0" err="1">
                <a:latin typeface="Comic Sans MS"/>
                <a:cs typeface="Calibri"/>
              </a:rPr>
              <a:t>Prynhawn</a:t>
            </a:r>
            <a:r>
              <a:rPr lang="en-US" dirty="0">
                <a:latin typeface="Comic Sans MS"/>
                <a:cs typeface="Calibri"/>
              </a:rPr>
              <a:t> da – Good afternoon</a:t>
            </a:r>
          </a:p>
          <a:p>
            <a:r>
              <a:rPr lang="en-US" dirty="0">
                <a:latin typeface="Comic Sans MS"/>
                <a:cs typeface="Calibri"/>
              </a:rPr>
              <a:t>Hwyl </a:t>
            </a:r>
            <a:r>
              <a:rPr lang="en-US" dirty="0" err="1">
                <a:latin typeface="Comic Sans MS"/>
                <a:cs typeface="Calibri"/>
              </a:rPr>
              <a:t>fawr</a:t>
            </a:r>
            <a:r>
              <a:rPr lang="en-US" dirty="0">
                <a:latin typeface="Comic Sans MS"/>
                <a:cs typeface="Calibri"/>
              </a:rPr>
              <a:t> - Goodbye</a:t>
            </a:r>
          </a:p>
        </p:txBody>
      </p:sp>
      <p:sp>
        <p:nvSpPr>
          <p:cNvPr id="9" name="TextBox 8">
            <a:extLst>
              <a:ext uri="{FF2B5EF4-FFF2-40B4-BE49-F238E27FC236}">
                <a16:creationId xmlns:a16="http://schemas.microsoft.com/office/drawing/2014/main" id="{D6531BA7-C890-4A20-A022-C0588F41EA51}"/>
              </a:ext>
            </a:extLst>
          </p:cNvPr>
          <p:cNvSpPr txBox="1"/>
          <p:nvPr/>
        </p:nvSpPr>
        <p:spPr>
          <a:xfrm>
            <a:off x="306178" y="2636987"/>
            <a:ext cx="59888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cs typeface="Calibri"/>
              </a:rPr>
              <a:t>Mae </a:t>
            </a:r>
            <a:r>
              <a:rPr lang="en-US" dirty="0" err="1">
                <a:latin typeface="Comic Sans MS"/>
                <a:cs typeface="Calibri"/>
              </a:rPr>
              <a:t>hi'n</a:t>
            </a:r>
            <a:r>
              <a:rPr lang="en-US" dirty="0">
                <a:latin typeface="Comic Sans MS"/>
                <a:cs typeface="Calibri"/>
              </a:rPr>
              <a:t> </a:t>
            </a:r>
            <a:r>
              <a:rPr lang="en-US" dirty="0" err="1">
                <a:latin typeface="Comic Sans MS"/>
                <a:cs typeface="Calibri"/>
              </a:rPr>
              <a:t>amser</a:t>
            </a:r>
            <a:r>
              <a:rPr lang="en-US" dirty="0">
                <a:latin typeface="Comic Sans MS"/>
                <a:cs typeface="Calibri"/>
              </a:rPr>
              <a:t>...</a:t>
            </a:r>
            <a:r>
              <a:rPr lang="en-US" dirty="0" err="1">
                <a:latin typeface="Comic Sans MS"/>
                <a:cs typeface="Calibri"/>
              </a:rPr>
              <a:t>chwarae</a:t>
            </a:r>
            <a:r>
              <a:rPr lang="en-US" dirty="0">
                <a:latin typeface="Comic Sans MS"/>
                <a:cs typeface="Calibri"/>
              </a:rPr>
              <a:t>/</a:t>
            </a:r>
            <a:r>
              <a:rPr lang="en-US" dirty="0" err="1">
                <a:latin typeface="Comic Sans MS"/>
                <a:cs typeface="Calibri"/>
              </a:rPr>
              <a:t>cinio</a:t>
            </a:r>
            <a:r>
              <a:rPr lang="en-US" dirty="0">
                <a:latin typeface="Comic Sans MS"/>
                <a:cs typeface="Calibri"/>
              </a:rPr>
              <a:t>/</a:t>
            </a:r>
            <a:r>
              <a:rPr lang="en-US" dirty="0" err="1">
                <a:latin typeface="Comic Sans MS"/>
                <a:cs typeface="Calibri"/>
              </a:rPr>
              <a:t>mynd</a:t>
            </a:r>
            <a:r>
              <a:rPr lang="en-US" dirty="0">
                <a:latin typeface="Comic Sans MS"/>
                <a:cs typeface="Calibri"/>
              </a:rPr>
              <a:t> </a:t>
            </a:r>
            <a:r>
              <a:rPr lang="en-US" dirty="0" err="1">
                <a:latin typeface="Comic Sans MS"/>
                <a:cs typeface="Calibri"/>
              </a:rPr>
              <a:t>adref</a:t>
            </a:r>
            <a:r>
              <a:rPr lang="en-US" dirty="0">
                <a:latin typeface="Comic Sans MS"/>
                <a:cs typeface="Calibri"/>
              </a:rPr>
              <a:t>/</a:t>
            </a:r>
            <a:r>
              <a:rPr lang="en-US" dirty="0" err="1">
                <a:latin typeface="Comic Sans MS"/>
                <a:cs typeface="Calibri"/>
              </a:rPr>
              <a:t>tacluso</a:t>
            </a:r>
            <a:r>
              <a:rPr lang="en-US" dirty="0">
                <a:latin typeface="Comic Sans MS"/>
                <a:cs typeface="Calibri"/>
              </a:rPr>
              <a:t> </a:t>
            </a:r>
            <a:endParaRPr lang="en-US"/>
          </a:p>
          <a:p>
            <a:endParaRPr lang="en-US" dirty="0">
              <a:latin typeface="Comic Sans MS"/>
              <a:cs typeface="Calibri"/>
            </a:endParaRPr>
          </a:p>
          <a:p>
            <a:r>
              <a:rPr lang="en-US" dirty="0">
                <a:latin typeface="Comic Sans MS"/>
                <a:cs typeface="Calibri"/>
              </a:rPr>
              <a:t> It's......... playtime/dinnertime/home time/tidy up time.</a:t>
            </a:r>
            <a:endParaRPr lang="en-US">
              <a:cs typeface="Calibri"/>
            </a:endParaRPr>
          </a:p>
        </p:txBody>
      </p:sp>
      <p:sp>
        <p:nvSpPr>
          <p:cNvPr id="10" name="TextBox 9">
            <a:extLst>
              <a:ext uri="{FF2B5EF4-FFF2-40B4-BE49-F238E27FC236}">
                <a16:creationId xmlns:a16="http://schemas.microsoft.com/office/drawing/2014/main" id="{92F6C324-BBF2-4F13-B433-5C8A7F0AB142}"/>
              </a:ext>
            </a:extLst>
          </p:cNvPr>
          <p:cNvSpPr txBox="1"/>
          <p:nvPr/>
        </p:nvSpPr>
        <p:spPr>
          <a:xfrm>
            <a:off x="292580" y="4318240"/>
            <a:ext cx="47560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P</a:t>
            </a:r>
            <a:r>
              <a:rPr lang="en-US" dirty="0" err="1">
                <a:latin typeface="Comic Sans MS"/>
                <a:cs typeface="Calibri"/>
              </a:rPr>
              <a:t>wy</a:t>
            </a:r>
            <a:r>
              <a:rPr lang="en-US" dirty="0">
                <a:latin typeface="Comic Sans MS"/>
                <a:cs typeface="Calibri"/>
              </a:rPr>
              <a:t> </a:t>
            </a:r>
            <a:r>
              <a:rPr lang="en-US" dirty="0" err="1">
                <a:latin typeface="Comic Sans MS"/>
                <a:cs typeface="Calibri"/>
              </a:rPr>
              <a:t>wyt</a:t>
            </a:r>
            <a:r>
              <a:rPr lang="en-US" dirty="0">
                <a:latin typeface="Comic Sans MS"/>
                <a:cs typeface="Calibri"/>
              </a:rPr>
              <a:t> </a:t>
            </a:r>
            <a:r>
              <a:rPr lang="en-US" dirty="0" err="1">
                <a:latin typeface="Comic Sans MS"/>
                <a:cs typeface="Calibri"/>
              </a:rPr>
              <a:t>ti</a:t>
            </a:r>
            <a:r>
              <a:rPr lang="en-US" dirty="0">
                <a:latin typeface="Comic Sans MS"/>
                <a:cs typeface="Calibri"/>
              </a:rPr>
              <a:t>? - Who are you?</a:t>
            </a:r>
          </a:p>
          <a:p>
            <a:r>
              <a:rPr lang="en-US" dirty="0">
                <a:latin typeface="Comic Sans MS"/>
                <a:cs typeface="Calibri"/>
              </a:rPr>
              <a:t>Beth </a:t>
            </a:r>
            <a:r>
              <a:rPr lang="en-US" dirty="0" err="1">
                <a:latin typeface="Comic Sans MS"/>
                <a:cs typeface="Calibri"/>
              </a:rPr>
              <a:t>ydy</a:t>
            </a:r>
            <a:r>
              <a:rPr lang="en-US" dirty="0">
                <a:latin typeface="Comic Sans MS"/>
                <a:cs typeface="Calibri"/>
              </a:rPr>
              <a:t> </a:t>
            </a:r>
            <a:r>
              <a:rPr lang="en-US" dirty="0" err="1">
                <a:latin typeface="Comic Sans MS"/>
                <a:cs typeface="Calibri"/>
              </a:rPr>
              <a:t>dy</a:t>
            </a:r>
            <a:r>
              <a:rPr lang="en-US" dirty="0">
                <a:latin typeface="Comic Sans MS"/>
                <a:cs typeface="Calibri"/>
              </a:rPr>
              <a:t> </a:t>
            </a:r>
            <a:r>
              <a:rPr lang="en-US" dirty="0" err="1">
                <a:latin typeface="Comic Sans MS"/>
                <a:cs typeface="Calibri"/>
              </a:rPr>
              <a:t>enw</a:t>
            </a:r>
            <a:r>
              <a:rPr lang="en-US" dirty="0">
                <a:latin typeface="Comic Sans MS"/>
                <a:cs typeface="Calibri"/>
              </a:rPr>
              <a:t> di? - What is your name?</a:t>
            </a:r>
          </a:p>
          <a:p>
            <a:r>
              <a:rPr lang="en-US" dirty="0">
                <a:latin typeface="Comic Sans MS"/>
                <a:cs typeface="Calibri"/>
              </a:rPr>
              <a:t>Sut </a:t>
            </a:r>
            <a:r>
              <a:rPr lang="en-US" dirty="0" err="1">
                <a:latin typeface="Comic Sans MS"/>
                <a:cs typeface="Calibri"/>
              </a:rPr>
              <a:t>wyt</a:t>
            </a:r>
            <a:r>
              <a:rPr lang="en-US" dirty="0">
                <a:latin typeface="Comic Sans MS"/>
                <a:cs typeface="Calibri"/>
              </a:rPr>
              <a:t> </a:t>
            </a:r>
            <a:r>
              <a:rPr lang="en-US" dirty="0" err="1">
                <a:latin typeface="Comic Sans MS"/>
                <a:cs typeface="Calibri"/>
              </a:rPr>
              <a:t>ti</a:t>
            </a:r>
            <a:r>
              <a:rPr lang="en-US" dirty="0">
                <a:latin typeface="Comic Sans MS"/>
                <a:cs typeface="Calibri"/>
              </a:rPr>
              <a:t>? - How are you?</a:t>
            </a:r>
          </a:p>
          <a:p>
            <a:r>
              <a:rPr lang="en-US" dirty="0" err="1">
                <a:latin typeface="Comic Sans MS"/>
                <a:cs typeface="Calibri"/>
              </a:rPr>
              <a:t>Bendigedig</a:t>
            </a:r>
            <a:r>
              <a:rPr lang="en-US" dirty="0">
                <a:latin typeface="Comic Sans MS"/>
                <a:cs typeface="Calibri"/>
              </a:rPr>
              <a:t> – Fantastic.</a:t>
            </a:r>
          </a:p>
          <a:p>
            <a:r>
              <a:rPr lang="en-US" dirty="0">
                <a:latin typeface="Comic Sans MS"/>
                <a:cs typeface="Calibri"/>
              </a:rPr>
              <a:t>Da </a:t>
            </a:r>
            <a:r>
              <a:rPr lang="en-US" dirty="0" err="1">
                <a:latin typeface="Comic Sans MS"/>
                <a:cs typeface="Calibri"/>
              </a:rPr>
              <a:t>iawn</a:t>
            </a:r>
            <a:r>
              <a:rPr lang="en-US" dirty="0">
                <a:latin typeface="Comic Sans MS"/>
                <a:cs typeface="Calibri"/>
              </a:rPr>
              <a:t> </a:t>
            </a:r>
            <a:r>
              <a:rPr lang="en-US" dirty="0" err="1">
                <a:latin typeface="Comic Sans MS"/>
                <a:cs typeface="Calibri"/>
              </a:rPr>
              <a:t>diolch</a:t>
            </a:r>
            <a:r>
              <a:rPr lang="en-US" dirty="0">
                <a:latin typeface="Comic Sans MS"/>
                <a:cs typeface="Calibri"/>
              </a:rPr>
              <a:t> – Very well thankyou.</a:t>
            </a:r>
          </a:p>
          <a:p>
            <a:r>
              <a:rPr lang="en-US" dirty="0">
                <a:latin typeface="Comic Sans MS"/>
                <a:cs typeface="Calibri"/>
              </a:rPr>
              <a:t>Wedi </a:t>
            </a:r>
            <a:r>
              <a:rPr lang="en-US" dirty="0" err="1">
                <a:latin typeface="Comic Sans MS"/>
                <a:cs typeface="Calibri"/>
              </a:rPr>
              <a:t>blino</a:t>
            </a:r>
            <a:r>
              <a:rPr lang="en-US" dirty="0">
                <a:latin typeface="Comic Sans MS"/>
                <a:cs typeface="Calibri"/>
              </a:rPr>
              <a:t> – Tired.</a:t>
            </a:r>
          </a:p>
          <a:p>
            <a:r>
              <a:rPr lang="en-US" dirty="0" err="1">
                <a:latin typeface="Comic Sans MS"/>
                <a:cs typeface="Calibri"/>
              </a:rPr>
              <a:t>Hapus</a:t>
            </a:r>
            <a:r>
              <a:rPr lang="en-US" dirty="0">
                <a:latin typeface="Comic Sans MS"/>
                <a:cs typeface="Calibri"/>
              </a:rPr>
              <a:t> – Happy.</a:t>
            </a:r>
          </a:p>
          <a:p>
            <a:r>
              <a:rPr lang="en-US" dirty="0">
                <a:latin typeface="Comic Sans MS"/>
                <a:cs typeface="Calibri"/>
              </a:rPr>
              <a:t>Drist – Sad.</a:t>
            </a:r>
          </a:p>
          <a:p>
            <a:endParaRPr lang="en-US" dirty="0">
              <a:cs typeface="Calibri"/>
            </a:endParaRPr>
          </a:p>
        </p:txBody>
      </p:sp>
      <p:pic>
        <p:nvPicPr>
          <p:cNvPr id="14" name="Picture 6" descr="A picture containing sky, outdoor, flag, cloudy&#10;&#10;Description automatically generated">
            <a:extLst>
              <a:ext uri="{FF2B5EF4-FFF2-40B4-BE49-F238E27FC236}">
                <a16:creationId xmlns:a16="http://schemas.microsoft.com/office/drawing/2014/main" id="{A2D20CCB-4FD5-4932-8B09-842899A3DFC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414" r="14548" b="-1"/>
          <a:stretch/>
        </p:blipFill>
        <p:spPr>
          <a:xfrm>
            <a:off x="6818686" y="10"/>
            <a:ext cx="53733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88070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474</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Cymraeg Campus  Cymraeg Campus is a charter which consists of three awards; Bronze, Silver and Gold. Each award has ten targets to work towards;  Target 1 – Establishing a Welsh ethos. Target 2 – The advantages of learning Welsh. Target 3 - The use of incidental Welsh in the classroom. Target 4 – The use of incidental Welsh outside of the classroom. Target 5 – Welsh in assemblies. Target 6 – Apps and Websites to enhance learning and enjoyment. Target 7 – Enrichment activities. Target 8 – Developing reading. Target 9 – Welsh across the Curriculum. Target 10 - A positive attitude.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Lewis</dc:creator>
  <cp:lastModifiedBy>Pauline Lewis</cp:lastModifiedBy>
  <cp:revision>206</cp:revision>
  <dcterms:created xsi:type="dcterms:W3CDTF">2022-03-13T10:59:04Z</dcterms:created>
  <dcterms:modified xsi:type="dcterms:W3CDTF">2022-03-15T16:26:04Z</dcterms:modified>
</cp:coreProperties>
</file>